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92" r:id="rId4"/>
    <p:sldId id="293" r:id="rId5"/>
    <p:sldId id="257" r:id="rId6"/>
    <p:sldId id="298" r:id="rId7"/>
    <p:sldId id="299" r:id="rId8"/>
    <p:sldId id="287" r:id="rId9"/>
    <p:sldId id="294" r:id="rId10"/>
    <p:sldId id="300" r:id="rId11"/>
    <p:sldId id="301" r:id="rId12"/>
    <p:sldId id="267" r:id="rId13"/>
    <p:sldId id="280" r:id="rId14"/>
    <p:sldId id="296" r:id="rId15"/>
    <p:sldId id="271" r:id="rId16"/>
    <p:sldId id="295" r:id="rId17"/>
    <p:sldId id="288" r:id="rId18"/>
    <p:sldId id="289" r:id="rId19"/>
    <p:sldId id="290" r:id="rId20"/>
    <p:sldId id="277" r:id="rId21"/>
    <p:sldId id="264" r:id="rId22"/>
    <p:sldId id="279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940109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392259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9439268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325873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37556963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022588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4186019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210547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9720961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398571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472817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33239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045141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682557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891684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7949147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95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circl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990656" cy="321471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Путешествие в страну финансовой грамотности</a:t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000504"/>
            <a:ext cx="3246630" cy="1638296"/>
          </a:xfrm>
        </p:spPr>
        <p:txBody>
          <a:bodyPr>
            <a:noAutofit/>
          </a:bodyPr>
          <a:lstStyle/>
          <a:p>
            <a:pPr algn="r"/>
            <a:r>
              <a:rPr lang="ru-RU" sz="1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Жанатаева</a:t>
            </a:r>
            <a:r>
              <a:rPr lang="ru-RU" sz="1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Мадина</a:t>
            </a:r>
            <a:r>
              <a:rPr lang="ru-RU" sz="1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Хызыровна</a:t>
            </a:r>
            <a:endParaRPr lang="ru-RU" sz="1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Учитель начальных классов </a:t>
            </a:r>
          </a:p>
          <a:p>
            <a:pPr algn="r"/>
            <a:r>
              <a:rPr lang="ru-RU" sz="1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МОУ «СОШ» с. </a:t>
            </a:r>
            <a:r>
              <a:rPr lang="ru-RU" sz="1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Бедык</a:t>
            </a:r>
            <a:endParaRPr lang="ru-RU" sz="1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endParaRPr lang="ru-RU" sz="1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2860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Georgia" panose="02040502050405020303" pitchFamily="18" charset="0"/>
              </a:rPr>
              <a:t>Муниципальное общеобразовательное  учреждение  «Средняя общеобразовательная школа» с. </a:t>
            </a:r>
            <a:r>
              <a:rPr lang="ru-RU" sz="2000" b="1" i="1" dirty="0" err="1">
                <a:latin typeface="Georgia" panose="02040502050405020303" pitchFamily="18" charset="0"/>
              </a:rPr>
              <a:t>Бедык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2089"/>
            <a:ext cx="2525427" cy="3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85728"/>
            <a:ext cx="8183880" cy="6357982"/>
          </a:xfrm>
        </p:spPr>
        <p:txBody>
          <a:bodyPr>
            <a:normAutofit fontScale="92500"/>
          </a:bodyPr>
          <a:lstStyle/>
          <a:p>
            <a:r>
              <a:rPr lang="ru-RU" sz="2400" b="1" i="1" dirty="0">
                <a:latin typeface="Georgia" panose="02040502050405020303" pitchFamily="18" charset="0"/>
              </a:rPr>
              <a:t>Кто, согласно пословице, платит дважды?</a:t>
            </a:r>
          </a:p>
          <a:p>
            <a:r>
              <a:rPr lang="ru-RU" sz="2400" b="1" i="1" dirty="0">
                <a:latin typeface="Georgia" panose="02040502050405020303" pitchFamily="18" charset="0"/>
              </a:rPr>
              <a:t>           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СКУПОЙ</a:t>
            </a:r>
          </a:p>
          <a:p>
            <a:r>
              <a:rPr lang="ru-RU" sz="2400" b="1" i="1" dirty="0">
                <a:latin typeface="Georgia" panose="02040502050405020303" pitchFamily="18" charset="0"/>
              </a:rPr>
              <a:t>Продолжите известную русскую пословицу: «Хороший товар сам себя…»</a:t>
            </a:r>
          </a:p>
          <a:p>
            <a:r>
              <a:rPr lang="ru-RU" sz="2400" b="1" i="1" dirty="0">
                <a:latin typeface="Georgia" panose="02040502050405020303" pitchFamily="18" charset="0"/>
              </a:rPr>
              <a:t>          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ХВАЛИТ</a:t>
            </a:r>
          </a:p>
          <a:p>
            <a:r>
              <a:rPr lang="ru-RU" sz="2400" b="1" i="1" dirty="0">
                <a:latin typeface="Georgia" panose="02040502050405020303" pitchFamily="18" charset="0"/>
              </a:rPr>
              <a:t>Какой аллюр иногда бывает у инфляции?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                                              ГАЛОП</a:t>
            </a:r>
          </a:p>
          <a:p>
            <a:r>
              <a:rPr lang="ru-RU" sz="2400" b="1" i="1" dirty="0">
                <a:latin typeface="Georgia" panose="02040502050405020303" pitchFamily="18" charset="0"/>
              </a:rPr>
              <a:t>В роли какого автомобильного устройства выступает по отношению к торговле реклама?</a:t>
            </a:r>
            <a:endParaRPr lang="ru-RU" sz="2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                                         ДВИГАТЕЛЬ</a:t>
            </a:r>
          </a:p>
          <a:p>
            <a:r>
              <a:rPr lang="ru-RU" sz="2400" b="1" i="1" dirty="0">
                <a:latin typeface="Georgia" panose="02040502050405020303" pitchFamily="18" charset="0"/>
              </a:rPr>
              <a:t>Название какого насекомого положено в название рынка, где торгуют старыми вещами и мелкими товарами с рук?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                                                           БЛОХА</a:t>
            </a:r>
          </a:p>
          <a:p>
            <a:endParaRPr lang="ru-RU" sz="24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12146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85728"/>
            <a:ext cx="7992887" cy="6572272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latin typeface="Georgia" pitchFamily="18" charset="0"/>
              </a:rPr>
              <a:t>Как называются иностранные деньги? </a:t>
            </a:r>
          </a:p>
          <a:p>
            <a:r>
              <a:rPr lang="ru-RU" sz="2400" b="1" i="1" dirty="0">
                <a:latin typeface="Georgia" pitchFamily="18" charset="0"/>
              </a:rPr>
              <a:t>   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Georgia" pitchFamily="18" charset="0"/>
              </a:rPr>
              <a:t> ВАЛЮТА</a:t>
            </a:r>
          </a:p>
          <a:p>
            <a:endParaRPr lang="ru-RU" sz="2400" b="1" i="1" dirty="0">
              <a:latin typeface="Georgia" pitchFamily="18" charset="0"/>
            </a:endParaRPr>
          </a:p>
          <a:p>
            <a:r>
              <a:rPr lang="ru-RU" sz="2400" b="1" i="1" dirty="0">
                <a:latin typeface="Georgia" pitchFamily="18" charset="0"/>
              </a:rPr>
              <a:t>Дача банком денег в долг на определенный срок.</a:t>
            </a:r>
          </a:p>
          <a:p>
            <a:pPr>
              <a:buNone/>
            </a:pPr>
            <a:r>
              <a:rPr lang="ru-RU" sz="2400" b="1" i="1" dirty="0">
                <a:latin typeface="Georgia" pitchFamily="18" charset="0"/>
              </a:rPr>
              <a:t>                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Georgia" pitchFamily="18" charset="0"/>
              </a:rPr>
              <a:t>КРЕДИТ</a:t>
            </a:r>
          </a:p>
          <a:p>
            <a:r>
              <a:rPr lang="ru-RU" sz="2400" b="1" i="1" dirty="0">
                <a:latin typeface="Georgia" pitchFamily="18" charset="0"/>
              </a:rPr>
              <a:t>Как называется ввоз товаров в страну? </a:t>
            </a:r>
          </a:p>
          <a:p>
            <a:pPr>
              <a:buNone/>
            </a:pPr>
            <a:r>
              <a:rPr lang="ru-RU" sz="2400" b="1" i="1" dirty="0">
                <a:latin typeface="Georgia" pitchFamily="18" charset="0"/>
              </a:rPr>
              <a:t>               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Georgia" pitchFamily="18" charset="0"/>
              </a:rPr>
              <a:t>ИМПОРТ</a:t>
            </a:r>
          </a:p>
          <a:p>
            <a:r>
              <a:rPr lang="ru-RU" sz="2400" b="1" i="1" dirty="0">
                <a:latin typeface="Georgia" pitchFamily="18" charset="0"/>
              </a:rPr>
              <a:t>Как называются «доходы» и «расходы» семьи?   </a:t>
            </a:r>
          </a:p>
          <a:p>
            <a:pPr algn="r">
              <a:buNone/>
            </a:pPr>
            <a:r>
              <a:rPr lang="ru-RU" sz="2400" b="1" i="1" dirty="0">
                <a:solidFill>
                  <a:srgbClr val="FF0000"/>
                </a:solidFill>
                <a:latin typeface="Georgia" pitchFamily="18" charset="0"/>
              </a:rPr>
              <a:t>                                                                                                                             БЮДЖЕТ   </a:t>
            </a:r>
            <a:r>
              <a:rPr lang="ru-RU" sz="2400" b="1" i="1" dirty="0">
                <a:latin typeface="Georgia" pitchFamily="18" charset="0"/>
              </a:rPr>
              <a:t>                                  </a:t>
            </a:r>
          </a:p>
          <a:p>
            <a:r>
              <a:rPr lang="ru-RU" sz="2400" b="1" i="1" dirty="0">
                <a:latin typeface="Georgia" pitchFamily="18" charset="0"/>
              </a:rPr>
              <a:t>Информация о стоимости товаре, которую видит покупатель в магазине? </a:t>
            </a:r>
          </a:p>
          <a:p>
            <a:pPr>
              <a:buNone/>
            </a:pPr>
            <a:r>
              <a:rPr lang="ru-RU" sz="2400" b="1" i="1" dirty="0">
                <a:latin typeface="Georgia" pitchFamily="18" charset="0"/>
              </a:rPr>
              <a:t>                    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Georgia" pitchFamily="18" charset="0"/>
              </a:rPr>
              <a:t>ЦЕНА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5663600" cy="1440160"/>
          </a:xfrm>
        </p:spPr>
        <p:txBody>
          <a:bodyPr>
            <a:normAutofit/>
          </a:bodyPr>
          <a:lstStyle/>
          <a:p>
            <a:pPr algn="r"/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Потребительская корзина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2492896"/>
            <a:ext cx="507206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B0F0"/>
                </a:solidFill>
              </a:rPr>
              <a:t>- </a:t>
            </a:r>
            <a:r>
              <a:rPr lang="ru-RU" sz="3200" b="1" i="1" dirty="0">
                <a:solidFill>
                  <a:srgbClr val="00B0F0"/>
                </a:solidFill>
                <a:latin typeface="Georgia" panose="02040502050405020303" pitchFamily="18" charset="0"/>
              </a:rPr>
              <a:t>это минимальный перечень основных продуктов, необходимых семье для нормальной жизнедеятельности ее членов.</a:t>
            </a:r>
          </a:p>
        </p:txBody>
      </p:sp>
      <p:pic>
        <p:nvPicPr>
          <p:cNvPr id="5" name="Picture 2" descr="http://uslide.ru/images/10/17131/960/img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02" r="54095" b="15350"/>
          <a:stretch/>
        </p:blipFill>
        <p:spPr bwMode="auto">
          <a:xfrm>
            <a:off x="395536" y="1844824"/>
            <a:ext cx="3784578" cy="3614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570987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128089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Georgia" panose="02040502050405020303" pitchFamily="18" charset="0"/>
              </a:rPr>
              <a:t>Продукты, обязательные в потребительской корзине</a:t>
            </a:r>
          </a:p>
        </p:txBody>
      </p:sp>
      <p:pic>
        <p:nvPicPr>
          <p:cNvPr id="4" name="Объект 3" descr="Хлеб — Википедия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09548"/>
            <a:ext cx="1584176" cy="1708774"/>
          </a:xfrm>
        </p:spPr>
      </p:pic>
      <p:pic>
        <p:nvPicPr>
          <p:cNvPr id="5" name="Рисунок 4" descr="Meat PNG 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57" y="1700808"/>
            <a:ext cx="3923928" cy="1557831"/>
          </a:xfrm>
          <a:prstGeom prst="rect">
            <a:avLst/>
          </a:prstGeom>
        </p:spPr>
      </p:pic>
      <p:pic>
        <p:nvPicPr>
          <p:cNvPr id="6" name="Рисунок 5" descr="Fish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09" y="3681532"/>
            <a:ext cx="2750822" cy="1110153"/>
          </a:xfrm>
          <a:prstGeom prst="rect">
            <a:avLst/>
          </a:prstGeom>
        </p:spPr>
      </p:pic>
      <p:pic>
        <p:nvPicPr>
          <p:cNvPr id="7" name="Рисунок 6" descr="Butter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0" y="3681532"/>
            <a:ext cx="2063242" cy="1499289"/>
          </a:xfrm>
          <a:prstGeom prst="rect">
            <a:avLst/>
          </a:prstGeom>
        </p:spPr>
      </p:pic>
      <p:pic>
        <p:nvPicPr>
          <p:cNvPr id="8" name="Рисунок 7" descr="Рецепт булгура с овощами - рецепт с фото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57" y="3538939"/>
            <a:ext cx="2123728" cy="15927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42" y="2214401"/>
            <a:ext cx="2249015" cy="1467131"/>
          </a:xfrm>
          <a:prstGeom prst="rect">
            <a:avLst/>
          </a:prstGeom>
        </p:spPr>
      </p:pic>
      <p:pic>
        <p:nvPicPr>
          <p:cNvPr id="11" name="Рисунок 10" descr="Egg PNG 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70" y="908720"/>
            <a:ext cx="1212964" cy="12687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2" y="5264456"/>
            <a:ext cx="2438400" cy="1626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62" y="5035171"/>
            <a:ext cx="2172492" cy="1447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20" y="5378034"/>
            <a:ext cx="2161075" cy="1363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712665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СКАЗКУ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fs03.metod-kopilka.ru/images/doc/65/6648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2290" name="Picture 2" descr="https://ds05.infourok.ru/uploads/ex/0d53/00069d02-2a2e058c/hello_html_6062d663.jpg"/>
          <p:cNvPicPr>
            <a:picLocks noChangeAspect="1" noChangeArrowheads="1"/>
          </p:cNvPicPr>
          <p:nvPr/>
        </p:nvPicPr>
        <p:blipFill>
          <a:blip r:embed="rId3"/>
          <a:srcRect l="6198" r="3925"/>
          <a:stretch>
            <a:fillRect/>
          </a:stretch>
        </p:blipFill>
        <p:spPr bwMode="auto">
          <a:xfrm>
            <a:off x="4500562" y="2643182"/>
            <a:ext cx="4143404" cy="3857652"/>
          </a:xfrm>
          <a:prstGeom prst="rect">
            <a:avLst/>
          </a:prstGeom>
          <a:noFill/>
        </p:spPr>
      </p:pic>
      <p:pic>
        <p:nvPicPr>
          <p:cNvPr id="12292" name="Picture 4" descr="https://cdn2.static1-sima-land.com/items/2423735/3/700-n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407196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674512"/>
          </a:xfrm>
        </p:spPr>
        <p:txBody>
          <a:bodyPr>
            <a:normAutofit/>
          </a:bodyPr>
          <a:lstStyle/>
          <a:p>
            <a:endParaRPr 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4" name="Picture 2" descr="https://skazkidlyadetey.ru/wp-content/uploads/2017/09/kolo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05" y="79881"/>
            <a:ext cx="3364129" cy="2521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puzzleit.ru/files/puzzles/19/18787/_original.jpg"/>
          <p:cNvPicPr>
            <a:picLocks noChangeAspect="1" noChangeArrowheads="1"/>
          </p:cNvPicPr>
          <p:nvPr/>
        </p:nvPicPr>
        <p:blipFill>
          <a:blip r:embed="rId3" cstate="print"/>
          <a:srcRect l="5454" r="2682"/>
          <a:stretch>
            <a:fillRect/>
          </a:stretch>
        </p:blipFill>
        <p:spPr bwMode="auto">
          <a:xfrm>
            <a:off x="5724128" y="0"/>
            <a:ext cx="3356649" cy="2504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s://www.vse-skazki.com/_dr/8/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24" y="4276167"/>
            <a:ext cx="327309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s://fs01.infourok.ru/images/doc/80/96826/640/img8.jpg"/>
          <p:cNvPicPr>
            <a:picLocks noChangeAspect="1" noChangeArrowheads="1"/>
          </p:cNvPicPr>
          <p:nvPr/>
        </p:nvPicPr>
        <p:blipFill>
          <a:blip r:embed="rId5" cstate="print"/>
          <a:srcRect l="5113" t="10250" r="6688" b="3801"/>
          <a:stretch>
            <a:fillRect/>
          </a:stretch>
        </p:blipFill>
        <p:spPr bwMode="auto">
          <a:xfrm>
            <a:off x="5412242" y="4077072"/>
            <a:ext cx="354682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s://kidsvisitor.com/media/event_images/78/d7/78d78e65e2a00a30a6d38e2ea90eb9e36e67b2ac.jpeg"/>
          <p:cNvPicPr>
            <a:picLocks noChangeAspect="1" noChangeArrowheads="1"/>
          </p:cNvPicPr>
          <p:nvPr/>
        </p:nvPicPr>
        <p:blipFill>
          <a:blip r:embed="rId6" cstate="print"/>
          <a:srcRect l="4329" r="-72"/>
          <a:stretch>
            <a:fillRect/>
          </a:stretch>
        </p:blipFill>
        <p:spPr bwMode="auto">
          <a:xfrm>
            <a:off x="2501519" y="1592605"/>
            <a:ext cx="4062237" cy="3046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6658922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fhd.multiurok.ru/2/0/c/20ccbec184b9394584c4cdfdb6d8ed5abc6029b1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857628"/>
            <a:ext cx="3714776" cy="1280890"/>
          </a:xfrm>
        </p:spPr>
        <p:txBody>
          <a:bodyPr/>
          <a:lstStyle/>
          <a:p>
            <a:r>
              <a:rPr lang="ru-RU" b="1" dirty="0" smtClean="0">
                <a:latin typeface="Georgia Pro Cond Black" pitchFamily="18" charset="0"/>
              </a:rPr>
              <a:t>ДОБАВЛЯЛКИ</a:t>
            </a:r>
            <a:endParaRPr lang="ru-RU" b="1" dirty="0">
              <a:latin typeface="Georgia Pro Cond Black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332AE8-D83E-45C4-B7C5-1C3AB1294289}"/>
              </a:ext>
            </a:extLst>
          </p:cNvPr>
          <p:cNvSpPr txBox="1"/>
          <p:nvPr/>
        </p:nvSpPr>
        <p:spPr>
          <a:xfrm>
            <a:off x="500034" y="1500174"/>
            <a:ext cx="8429652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F2F2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1.) На товаре быть должна, обязательно …</a:t>
            </a:r>
          </a:p>
          <a:p>
            <a:pPr algn="r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Цена</a:t>
            </a:r>
          </a:p>
          <a:p>
            <a:pPr algn="just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F2F2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2.) Коль трудиться круглый год, будет кругленьким … </a:t>
            </a:r>
          </a:p>
          <a:p>
            <a:pPr algn="r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оход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F2F2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3.) Журчат ручьи, промокли ноги, весной пора </a:t>
            </a:r>
            <a:r>
              <a:rPr lang="ru-RU" sz="2400" b="1" dirty="0" smtClean="0">
                <a:solidFill>
                  <a:srgbClr val="2F2F2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платить…</a:t>
            </a:r>
            <a:endParaRPr lang="ru-RU" sz="2400" b="1" dirty="0">
              <a:solidFill>
                <a:srgbClr val="2F2F2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r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алоги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F2F2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4.) Дела у нас пойдут на лад: мы в лучший банк внесли свой … </a:t>
            </a:r>
          </a:p>
          <a:p>
            <a:pPr algn="r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клад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F2F2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5.) На рубль – копейки, на доллары – центы, бегут-набегают в </a:t>
            </a:r>
            <a:r>
              <a:rPr lang="ru-RU" sz="2400" b="1" dirty="0" smtClean="0">
                <a:solidFill>
                  <a:srgbClr val="2F2F2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банке…</a:t>
            </a:r>
            <a:endParaRPr lang="ru-RU" sz="2400" b="1" dirty="0">
              <a:solidFill>
                <a:srgbClr val="2F2F2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r" fontAlgn="base">
              <a:lnSpc>
                <a:spcPts val="18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роценты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61474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Где хранить деньги? - Все про деньги и бизнес, кредиты и финансы,  страхование и рынки, форекс и инвестирование">
            <a:extLst>
              <a:ext uri="{FF2B5EF4-FFF2-40B4-BE49-F238E27FC236}">
                <a16:creationId xmlns="" xmlns:a16="http://schemas.microsoft.com/office/drawing/2014/main" id="{0AA4E468-36FE-434B-8AB9-F21E5AFD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995556" cy="415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чему опасно хранить деньги в рублях в 2020 году: мнения экспертов">
            <a:extLst>
              <a:ext uri="{FF2B5EF4-FFF2-40B4-BE49-F238E27FC236}">
                <a16:creationId xmlns="" xmlns:a16="http://schemas.microsoft.com/office/drawing/2014/main" id="{9FD023A9-9F17-44FB-A507-F63A5CD4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654"/>
            <a:ext cx="4166960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ейф для денег SAFEBURG SFT-25E 250х350х250 мм купить по доступной цене с  доставкой в интернет-магазине OZON">
            <a:extLst>
              <a:ext uri="{FF2B5EF4-FFF2-40B4-BE49-F238E27FC236}">
                <a16:creationId xmlns="" xmlns:a16="http://schemas.microsoft.com/office/drawing/2014/main" id="{CC0C9756-DB04-4BF8-BE2D-761311AE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6958"/>
            <a:ext cx="3708079" cy="3273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правильно хранить деньги в кошельке, чтобы они не заканчивались |  CryptoFeed">
            <a:extLst>
              <a:ext uri="{FF2B5EF4-FFF2-40B4-BE49-F238E27FC236}">
                <a16:creationId xmlns="" xmlns:a16="http://schemas.microsoft.com/office/drawing/2014/main" id="{B1105999-A26A-4033-9557-E91E9E33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948"/>
            <a:ext cx="4359586" cy="281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анки для миллионеров: где хранить деньги состоятельным россиянам — РБК">
            <a:extLst>
              <a:ext uri="{FF2B5EF4-FFF2-40B4-BE49-F238E27FC236}">
                <a16:creationId xmlns="" xmlns:a16="http://schemas.microsoft.com/office/drawing/2014/main" id="{B250D261-D31C-48E9-83A1-CB8969746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72" y="3406958"/>
            <a:ext cx="4689692" cy="3273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623180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уда уходят деньги. Доля россиян со сбережениями сократилась на 2% за год">
            <a:extLst>
              <a:ext uri="{FF2B5EF4-FFF2-40B4-BE49-F238E27FC236}">
                <a16:creationId xmlns="" xmlns:a16="http://schemas.microsoft.com/office/drawing/2014/main" id="{8BC02936-BBC9-41A8-AC23-AB7C43629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83443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54792F-3D3D-40DB-8BFB-5F711F660C00}"/>
              </a:ext>
            </a:extLst>
          </p:cNvPr>
          <p:cNvSpPr/>
          <p:nvPr/>
        </p:nvSpPr>
        <p:spPr>
          <a:xfrm>
            <a:off x="6804248" y="4293096"/>
            <a:ext cx="2339752" cy="2564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959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8255888" cy="439248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«Финансовая грамотность становится навыком, необходимым для каждого человека в двадцать первом веке. Поэтому разработка и внедрение стратегий финансового образования населения является важным направлением государственной политики»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1180" y="1390443"/>
            <a:ext cx="3501299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 dirty="0" err="1">
                <a:solidFill>
                  <a:srgbClr val="FF0000"/>
                </a:solidFill>
                <a:latin typeface="Georgia" panose="02040502050405020303" pitchFamily="18" charset="0"/>
              </a:rPr>
              <a:t>А.Силуанов</a:t>
            </a:r>
            <a:endParaRPr lang="ru-RU" sz="2000" b="1" i="1" u="sng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министр финансов РФ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4148"/>
            <a:ext cx="4068320" cy="2403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7666353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98900"/>
            <a:ext cx="9144000" cy="6460199"/>
            <a:chOff x="-103793" y="22982"/>
            <a:chExt cx="8758117" cy="6460199"/>
          </a:xfrm>
        </p:grpSpPr>
        <p:pic>
          <p:nvPicPr>
            <p:cNvPr id="2" name="Picture 2" descr="C:\Users\User\Desktop\10814324_362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39" y="22982"/>
              <a:ext cx="8604985" cy="6460199"/>
            </a:xfrm>
            <a:prstGeom prst="rect">
              <a:avLst/>
            </a:prstGeom>
            <a:noFill/>
          </p:spPr>
        </p:pic>
        <p:sp>
          <p:nvSpPr>
            <p:cNvPr id="5" name="Круглая лента лицом вверх 4"/>
            <p:cNvSpPr/>
            <p:nvPr/>
          </p:nvSpPr>
          <p:spPr>
            <a:xfrm>
              <a:off x="-103793" y="343619"/>
              <a:ext cx="2808312" cy="805761"/>
            </a:xfrm>
            <a:prstGeom prst="ellipse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99792" y="227687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Замок экономии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1207" y="170080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Деревня доходов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3636" y="21429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Банк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431047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Крепость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инвестиций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3429000"/>
            <a:ext cx="171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Башня налогов </a:t>
            </a:r>
          </a:p>
        </p:txBody>
      </p:sp>
      <p:sp>
        <p:nvSpPr>
          <p:cNvPr id="14" name="TextBox 13"/>
          <p:cNvSpPr txBox="1"/>
          <p:nvPr/>
        </p:nvSpPr>
        <p:spPr>
          <a:xfrm rot="19467668">
            <a:off x="3627231" y="4176527"/>
            <a:ext cx="2408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  <a:latin typeface="Georgia" panose="02040502050405020303" pitchFamily="18" charset="0"/>
                <a:cs typeface="Times New Roman" pitchFamily="18" charset="0"/>
              </a:rPr>
              <a:t>Река потребностей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7644" y="44625"/>
            <a:ext cx="4284476" cy="481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2827"/>
            <a:ext cx="50294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Страна Экономика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409226" y="2251871"/>
            <a:ext cx="1434582" cy="13931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Круглая лента лицом вверх 21"/>
          <p:cNvSpPr/>
          <p:nvPr/>
        </p:nvSpPr>
        <p:spPr>
          <a:xfrm>
            <a:off x="2087724" y="2177037"/>
            <a:ext cx="2808312" cy="80576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474785" y="2205700"/>
            <a:ext cx="244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Экономическая викторина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233640" y="3918777"/>
            <a:ext cx="276242" cy="1742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углая лента лицом вверх 26"/>
          <p:cNvSpPr/>
          <p:nvPr/>
        </p:nvSpPr>
        <p:spPr>
          <a:xfrm>
            <a:off x="771718" y="4387131"/>
            <a:ext cx="2808312" cy="80576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71718" y="4387131"/>
            <a:ext cx="286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Потребительская корзина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699792" y="4987968"/>
            <a:ext cx="4176464" cy="86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Круглая лента лицом вверх 32"/>
          <p:cNvSpPr/>
          <p:nvPr/>
        </p:nvSpPr>
        <p:spPr>
          <a:xfrm>
            <a:off x="5645058" y="3295682"/>
            <a:ext cx="2808312" cy="80576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938160" y="3344620"/>
            <a:ext cx="244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Угадай сказку</a:t>
            </a:r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8" name="Круглая лента лицом вверх 37"/>
          <p:cNvSpPr/>
          <p:nvPr/>
        </p:nvSpPr>
        <p:spPr>
          <a:xfrm>
            <a:off x="4572000" y="1500174"/>
            <a:ext cx="2808312" cy="80576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073013" y="172669"/>
            <a:ext cx="244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1500174"/>
            <a:ext cx="2215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Экономические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загадки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5786" y="500042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Семейный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бюджет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6858016" y="2714620"/>
            <a:ext cx="928694" cy="6550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985454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9" grpId="0"/>
      <p:bldP spid="34" grpId="0"/>
      <p:bldP spid="28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ZETKA | Копилка для бумажных денег 365 дней На мечту коробка для купюр  для взрослых Бежевый (5154542). Цена, купить Копилка для бумажных денег 365  дней На мечту коробка для купюр для взрослых">
            <a:extLst>
              <a:ext uri="{FF2B5EF4-FFF2-40B4-BE49-F238E27FC236}">
                <a16:creationId xmlns="" xmlns:a16="http://schemas.microsoft.com/office/drawing/2014/main" id="{208562D9-A0FC-4F6A-B2B5-15B59A258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166" y="500042"/>
            <a:ext cx="6404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Копилка своими руками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Карл Фридрих Гаусс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детстве Карл отличался умением быстро считать в уме. Как-то, в три года, он совершенно обескуражил своего отца, найдя в его математических расчётах ошибку. С тех пор родители обратили внимание на способности мальчика и старались их развивать. Уникальность Гаусса предопределила его карьеру как великого математика.</a:t>
            </a:r>
            <a:endParaRPr lang="ru-RU" dirty="0"/>
          </a:p>
        </p:txBody>
      </p:sp>
      <p:pic>
        <p:nvPicPr>
          <p:cNvPr id="2054" name="Picture 6" descr="https://rgnp.ru/wp-content/uploads/2/e/6/2e637a2a3808f83f661c22c4903f209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87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77138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5143F2-A483-4A49-95A3-26211A0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pic>
        <p:nvPicPr>
          <p:cNvPr id="4098" name="Picture 2" descr="https://ds05.infourok.ru/uploads/ex/0927/0016ec86-d9b634cb/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6833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.mycdn.me/i?r=AzEPZsRbOZEKgBhR0XGMT1RkUkHAMt9mFqDgFZpYm10YfqaKTM5SRkZCeTgDn6uOyic,https://i.mycdn.me/i?r=AzEPZsRbOZEKgBhR0XGMT1Rkc3s1nhWfDA-keXB4D4paP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7"/>
            <a:ext cx="6500858" cy="4323071"/>
          </a:xfrm>
          <a:prstGeom prst="rect">
            <a:avLst/>
          </a:prstGeom>
          <a:noFill/>
        </p:spPr>
      </p:pic>
      <p:pic>
        <p:nvPicPr>
          <p:cNvPr id="1030" name="Picture 6" descr="https://i2.wp.com/soulpost.ru/wp-content/uploads/2018/03/maxresdefault.jpg?resize=1000%2C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6215066" cy="3729040"/>
          </a:xfrm>
          <a:prstGeom prst="rect">
            <a:avLst/>
          </a:prstGeom>
          <a:noFill/>
        </p:spPr>
      </p:pic>
      <p:pic>
        <p:nvPicPr>
          <p:cNvPr id="20482" name="Picture 2" descr="https://kredit-on.ru/wp-content/uploads/9/4/f/94fd49f99dbc8cdd01a027c8bf8d010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643182"/>
            <a:ext cx="5893635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chool11.by/uploads/posts/2018-04/1522998955_img_20180321_10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285860"/>
            <a:ext cx="6215106" cy="3968429"/>
          </a:xfrm>
          <a:prstGeom prst="rect">
            <a:avLst/>
          </a:prstGeom>
          <a:noFill/>
        </p:spPr>
      </p:pic>
      <p:pic>
        <p:nvPicPr>
          <p:cNvPr id="2" name="Picture 8" descr="https://region.center/source/IVANOVO/2020/08/finansovaya_gramotn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5500694" cy="4125521"/>
          </a:xfrm>
          <a:prstGeom prst="rect">
            <a:avLst/>
          </a:prstGeom>
          <a:noFill/>
        </p:spPr>
      </p:pic>
      <p:pic>
        <p:nvPicPr>
          <p:cNvPr id="19458" name="Picture 2" descr="https://xn--45-glcee8avbj.xn--p1ai/wp-content/uploads/2018/10/%D0%BF%D0%BE%D0%B4%D0%B3%D0%BE%D1%82%D0%BE%D0%B2%D0%BA%D0%B0-%D0%BA-%D1%88%D0%BA%D0%BE%D0%BB%D0%B5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571744"/>
            <a:ext cx="5965787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98900"/>
            <a:ext cx="8758117" cy="6460199"/>
            <a:chOff x="-103793" y="22982"/>
            <a:chExt cx="8758117" cy="6460199"/>
          </a:xfrm>
        </p:grpSpPr>
        <p:pic>
          <p:nvPicPr>
            <p:cNvPr id="2" name="Picture 2" descr="C:\Users\User\Desktop\10814324_362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39" y="22982"/>
              <a:ext cx="8604985" cy="6460199"/>
            </a:xfrm>
            <a:prstGeom prst="rect">
              <a:avLst/>
            </a:prstGeom>
            <a:noFill/>
          </p:spPr>
        </p:pic>
        <p:sp>
          <p:nvSpPr>
            <p:cNvPr id="5" name="Круглая лента лицом вверх 4"/>
            <p:cNvSpPr/>
            <p:nvPr/>
          </p:nvSpPr>
          <p:spPr>
            <a:xfrm>
              <a:off x="-103793" y="343619"/>
              <a:ext cx="2808312" cy="805761"/>
            </a:xfrm>
            <a:prstGeom prst="ellipse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2912" y="316823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99792" y="227687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Замок экономии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1207" y="170080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Деревня доходов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22001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 кредита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431047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Крепость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инвестиций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3429000"/>
            <a:ext cx="171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Башня налогов </a:t>
            </a:r>
          </a:p>
        </p:txBody>
      </p:sp>
      <p:pic>
        <p:nvPicPr>
          <p:cNvPr id="3" name="Picture 4" descr="https://fs01.infourok.ru/images/doc/69/84241/img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7800" y="1273552"/>
            <a:ext cx="1372818" cy="102961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67644" y="44625"/>
            <a:ext cx="4284476" cy="481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2827"/>
            <a:ext cx="50294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Страна Экономика</a:t>
            </a:r>
          </a:p>
        </p:txBody>
      </p:sp>
      <p:sp>
        <p:nvSpPr>
          <p:cNvPr id="22" name="Круглая лента лицом вверх 21"/>
          <p:cNvSpPr/>
          <p:nvPr/>
        </p:nvSpPr>
        <p:spPr>
          <a:xfrm>
            <a:off x="2087724" y="2177037"/>
            <a:ext cx="2808312" cy="80576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углая лента лицом вверх 26"/>
          <p:cNvSpPr/>
          <p:nvPr/>
        </p:nvSpPr>
        <p:spPr>
          <a:xfrm>
            <a:off x="771718" y="4387131"/>
            <a:ext cx="2808312" cy="80576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руглая лента лицом вверх 32"/>
          <p:cNvSpPr/>
          <p:nvPr/>
        </p:nvSpPr>
        <p:spPr>
          <a:xfrm>
            <a:off x="5645058" y="3295682"/>
            <a:ext cx="2808312" cy="80576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938160" y="3344620"/>
            <a:ext cx="244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8" name="Круглая лента лицом вверх 37"/>
          <p:cNvSpPr/>
          <p:nvPr/>
        </p:nvSpPr>
        <p:spPr>
          <a:xfrm>
            <a:off x="4532708" y="1546790"/>
            <a:ext cx="2808312" cy="80576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руглая лента лицом вверх 42"/>
          <p:cNvSpPr/>
          <p:nvPr/>
        </p:nvSpPr>
        <p:spPr>
          <a:xfrm>
            <a:off x="5679007" y="118277"/>
            <a:ext cx="3121611" cy="78748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714928" y="1522302"/>
            <a:ext cx="244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73013" y="172669"/>
            <a:ext cx="244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a.d-cd.net/qsBwzKkpsqBBAsFIfSsaYXzV4QA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86314" cy="4093296"/>
          </a:xfrm>
          <a:prstGeom prst="rect">
            <a:avLst/>
          </a:prstGeom>
          <a:noFill/>
        </p:spPr>
      </p:pic>
      <p:pic>
        <p:nvPicPr>
          <p:cNvPr id="4" name="Рисунок 3" descr="1614537180_33-p-zhenshchina-na-belom-fone-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725" y="0"/>
            <a:ext cx="5685275" cy="4000504"/>
          </a:xfrm>
          <a:prstGeom prst="rect">
            <a:avLst/>
          </a:prstGeom>
        </p:spPr>
      </p:pic>
      <p:pic>
        <p:nvPicPr>
          <p:cNvPr id="44038" name="Picture 6" descr="https://retransliator.ru/wp-content/uploads/2020/06/%D0%B0%D0%B1%D0%B8%D1%82%D1%83%D1%80%D0%B8%D0%B5%D0%BD%D1%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-3" y="3929066"/>
            <a:ext cx="5500696" cy="2928934"/>
          </a:xfrm>
          <a:prstGeom prst="rect">
            <a:avLst/>
          </a:prstGeom>
          <a:noFill/>
        </p:spPr>
      </p:pic>
      <p:pic>
        <p:nvPicPr>
          <p:cNvPr id="9" name="Рисунок 8" descr="kisspng-child-amazon-com-school-education-toy-block-smart-kid-5b47935f753d75.1935686915314174394802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3929066"/>
            <a:ext cx="3643306" cy="292893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5" name="Picture 7" descr="https://ds05.infourok.ru/uploads/ex/12fb/000dce9a-4a35dc22/3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786710" y="250030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6286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811549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5" name="Picture 7" descr="https://ds05.infourok.ru/uploads/ex/12fb/000dce9a-4a35dc22/3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928802"/>
            <a:ext cx="2143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Заработная плата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Папы/мамы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500306"/>
            <a:ext cx="251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Стипендия дочери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15016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Детское пособие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школьника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5643578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Коммунальные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платежи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2500306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питание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2500306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Одежда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6286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811549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643834" cy="1280890"/>
          </a:xfrm>
        </p:spPr>
        <p:txBody>
          <a:bodyPr>
            <a:noAutofit/>
          </a:bodyPr>
          <a:lstStyle/>
          <a:p>
            <a:r>
              <a:rPr lang="ru-RU" b="1" dirty="0" smtClean="0"/>
              <a:t>ЭКОНОМИЧЕСКАЯ ВИКТОРИНА</a:t>
            </a:r>
            <a:endParaRPr lang="ru-RU" b="1" dirty="0"/>
          </a:p>
        </p:txBody>
      </p:sp>
      <p:pic>
        <p:nvPicPr>
          <p:cNvPr id="7" name="Содержимое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88" y="1357298"/>
            <a:ext cx="8995312" cy="5072098"/>
          </a:xfrm>
        </p:spPr>
      </p:pic>
      <p:sp>
        <p:nvSpPr>
          <p:cNvPr id="38916" name="AutoShape 4" descr="https://yasavey.ru/wp-content/uploads/2019/11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s://yasavey.ru/wp-content/uploads/2019/11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657</TotalTime>
  <Words>340</Words>
  <Application>Microsoft Office PowerPoint</Application>
  <PresentationFormat>Экран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Путешествие в страну финансовой грамотности </vt:lpstr>
      <vt:lpstr>«Финансовая грамотность становится навыком, необходимым для каждого человека в двадцать первом веке. Поэтому разработка и внедрение стратегий финансового образования населения является важным направлением государственной политики»</vt:lpstr>
      <vt:lpstr>Слайд 3</vt:lpstr>
      <vt:lpstr>Слайд 4</vt:lpstr>
      <vt:lpstr>Слайд 5</vt:lpstr>
      <vt:lpstr>Слайд 6</vt:lpstr>
      <vt:lpstr>Слайд 7</vt:lpstr>
      <vt:lpstr>Слайд 8</vt:lpstr>
      <vt:lpstr>ЭКОНОМИЧЕСКАЯ ВИКТОРИНА</vt:lpstr>
      <vt:lpstr>Слайд 10</vt:lpstr>
      <vt:lpstr>Слайд 11</vt:lpstr>
      <vt:lpstr>Потребительская корзина</vt:lpstr>
      <vt:lpstr>Продукты, обязательные в потребительской корзине</vt:lpstr>
      <vt:lpstr>УГАДАЙ СКАЗКУ</vt:lpstr>
      <vt:lpstr>Слайд 15</vt:lpstr>
      <vt:lpstr>ДОБАВЛЯЛКИ</vt:lpstr>
      <vt:lpstr>Слайд 17</vt:lpstr>
      <vt:lpstr>Слайд 18</vt:lpstr>
      <vt:lpstr>Слайд 19</vt:lpstr>
      <vt:lpstr>Слайд 20</vt:lpstr>
      <vt:lpstr>Слайд 21</vt:lpstr>
      <vt:lpstr>Карл Фридрих Гаусс    В детстве Карл отличался умением быстро считать в уме. Как-то, в три года, он совершенно обескуражил своего отца, найдя в его математических расчётах ошибку. С тех пор родители обратили внимание на способности мальчика и старались их развивать. Уникальность Гаусса предопределила его карьеру как великого математика.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madin</cp:lastModifiedBy>
  <cp:revision>70</cp:revision>
  <dcterms:created xsi:type="dcterms:W3CDTF">2017-12-08T17:53:17Z</dcterms:created>
  <dcterms:modified xsi:type="dcterms:W3CDTF">2022-05-18T12:04:22Z</dcterms:modified>
</cp:coreProperties>
</file>